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86"/>
          <a:stretch/>
        </p:blipFill>
        <p:spPr bwMode="auto">
          <a:xfrm>
            <a:off x="0" y="4433208"/>
            <a:ext cx="12192000" cy="242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4" t="20029"/>
          <a:stretch>
            <a:fillRect/>
          </a:stretch>
        </p:blipFill>
        <p:spPr bwMode="auto">
          <a:xfrm>
            <a:off x="541867" y="347663"/>
            <a:ext cx="3462867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928" y="1981200"/>
            <a:ext cx="10622849" cy="1073150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928" y="3176059"/>
            <a:ext cx="9025467" cy="520900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7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01" y="432000"/>
            <a:ext cx="11131200" cy="5111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62C57-F68F-4167-9CC7-0D93D0D78B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17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999" y="1303200"/>
            <a:ext cx="5491801" cy="45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3200"/>
            <a:ext cx="5488525" cy="45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555A-AC9E-4839-8C44-F9B339F559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39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8282C-945A-4E2C-AE9D-3932FA70B0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01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6DA35-3D48-4A0C-86DD-6EA64440EC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8000" y="651600"/>
            <a:ext cx="111360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8000" y="295683"/>
            <a:ext cx="11136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170919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84" y="1"/>
            <a:ext cx="103293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184" y="0"/>
            <a:ext cx="1284816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12192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527051" y="431801"/>
            <a:ext cx="1113366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27051" y="1303339"/>
            <a:ext cx="11133667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051" y="6356351"/>
            <a:ext cx="10350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0580D15-CBB2-41DA-89FD-8E9F66504B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95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79388" indent="-179388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nistryofjusticecommercial.bravosolution.co.uk/web/login.html" TargetMode="External"/><Relationship Id="rId2" Type="http://schemas.openxmlformats.org/officeDocument/2006/relationships/hyperlink" Target="mailto:esourcing@Justice.gov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E75499-80CB-40C0-82B4-79350CF1F5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access Probation Dynamic Framework (DF) Market Warming material on </a:t>
            </a:r>
            <a:r>
              <a:rPr lang="en-GB" dirty="0" err="1"/>
              <a:t>Jaggaer</a:t>
            </a:r>
            <a:r>
              <a:rPr lang="en-GB" dirty="0"/>
              <a:t> (formerly Bravo)</a:t>
            </a:r>
          </a:p>
        </p:txBody>
      </p:sp>
    </p:spTree>
    <p:extLst>
      <p:ext uri="{BB962C8B-B14F-4D97-AF65-F5344CB8AC3E}">
        <p14:creationId xmlns:p14="http://schemas.microsoft.com/office/powerpoint/2010/main" val="139787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9844-9A3F-4D4C-A3F6-8AC8A3C85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an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BD6C9-DF04-4215-BB30-EC4C056C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1" y="1125785"/>
            <a:ext cx="11133667" cy="4586287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Note</a:t>
            </a:r>
            <a:r>
              <a:rPr lang="en-GB" dirty="0"/>
              <a:t>: if you already have a </a:t>
            </a:r>
            <a:r>
              <a:rPr lang="en-GB" dirty="0" err="1"/>
              <a:t>Jaggaer</a:t>
            </a:r>
            <a:r>
              <a:rPr lang="en-GB" dirty="0"/>
              <a:t> (formerly Bravo) account for </a:t>
            </a:r>
            <a:r>
              <a:rPr lang="en-GB" dirty="0" err="1"/>
              <a:t>MoJ</a:t>
            </a:r>
            <a:r>
              <a:rPr lang="en-GB" dirty="0"/>
              <a:t> procurements, please </a:t>
            </a:r>
            <a:r>
              <a:rPr lang="en-GB" b="1" u="sng" dirty="0"/>
              <a:t>do not </a:t>
            </a:r>
            <a:r>
              <a:rPr lang="en-GB" dirty="0"/>
              <a:t>create a new account and instead log in as normal. If you are unsure whether you already have an account, please email </a:t>
            </a:r>
            <a:r>
              <a:rPr lang="en-GB" dirty="0">
                <a:solidFill>
                  <a:srgbClr val="0070C0"/>
                </a:solidFill>
                <a:hlinkClick r:id="rId2"/>
              </a:rPr>
              <a:t>esourcing@Justice.gov.uk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and the team will check for you.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/>
              <a:t>1. If you do not already have an account, follow this link: </a:t>
            </a:r>
            <a:r>
              <a:rPr lang="en-GB" u="sng" dirty="0">
                <a:hlinkClick r:id="rId3"/>
              </a:rPr>
              <a:t>https://ministryofjusticecommercial.bravosolution.co.uk/web/login.html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 You will see ‘Click here to register!’. Follow that link and complete your organisation’s details to register.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DFDEE-5781-48C9-A047-9340E46A6B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A62C57-F68F-4167-9CC7-0D93D0D78B03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865294-67C3-4F08-B420-1207FAEEF3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8339" y="3888717"/>
            <a:ext cx="4485714" cy="25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262E8-B9D9-424D-A0BB-F6C64EB3A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Access DF Market Warming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702FE-CC6E-4022-A078-B33379445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Once you are logged in, click on ‘PQQs open to all suppliers’.</a:t>
            </a:r>
          </a:p>
          <a:p>
            <a:pPr marL="0" indent="0">
              <a:buNone/>
            </a:pPr>
            <a:r>
              <a:rPr lang="en-GB" dirty="0"/>
              <a:t>2. In the search bar type ‘Probation Dynamic Framework Market Warming’. Click on the event titled ‘</a:t>
            </a:r>
            <a:r>
              <a:rPr lang="en-GB" b="1" dirty="0">
                <a:highlight>
                  <a:srgbClr val="FFFF00"/>
                </a:highlight>
              </a:rPr>
              <a:t>PQQ_199</a:t>
            </a:r>
            <a:r>
              <a:rPr lang="en-GB" b="1" dirty="0"/>
              <a:t> - Probation Dynamic Framework Market Warming’.</a:t>
            </a:r>
          </a:p>
          <a:p>
            <a:pPr marL="0" indent="0">
              <a:buNone/>
            </a:pPr>
            <a:r>
              <a:rPr lang="en-GB" dirty="0"/>
              <a:t>3. Click ‘</a:t>
            </a:r>
            <a:r>
              <a:rPr lang="en-GB" dirty="0">
                <a:highlight>
                  <a:srgbClr val="00FF00"/>
                </a:highlight>
              </a:rPr>
              <a:t>Express an Interest’ </a:t>
            </a:r>
            <a:r>
              <a:rPr lang="en-GB" dirty="0"/>
              <a:t>in the green box,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/>
              <a:t>Note</a:t>
            </a:r>
            <a:r>
              <a:rPr lang="en-GB" dirty="0"/>
              <a:t>: organisations do not need to respond to this event. It is for market warming purposes only.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IMPORTANT: </a:t>
            </a:r>
            <a:r>
              <a:rPr lang="en-GB" dirty="0"/>
              <a:t>documents may be updated by the Authority throughout market warming. Please check the PQQ on </a:t>
            </a:r>
            <a:r>
              <a:rPr lang="en-GB" dirty="0" err="1"/>
              <a:t>Jaggaer</a:t>
            </a:r>
            <a:r>
              <a:rPr lang="en-GB" dirty="0"/>
              <a:t> regularly to ensure you’re referring to the latest document.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7854D-6226-4F2B-8B3D-125EBAE041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62C57-F68F-4167-9CC7-0D93D0D78B03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81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DCE9-47CF-41E3-B2CA-F1C42F60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Access DF </a:t>
            </a:r>
            <a:r>
              <a:rPr lang="en-GB"/>
              <a:t>Market Warming </a:t>
            </a:r>
            <a:r>
              <a:rPr lang="en-GB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1CEB0-E88C-459A-92BD-BCF6C3497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will then see a screen that looks like this.</a:t>
            </a:r>
          </a:p>
          <a:p>
            <a:r>
              <a:rPr lang="en-GB" dirty="0"/>
              <a:t>Relevant information can be found under ‘</a:t>
            </a:r>
            <a:r>
              <a:rPr lang="en-GB" b="1" dirty="0"/>
              <a:t>Buyer Attachment’ </a:t>
            </a:r>
            <a:r>
              <a:rPr lang="en-GB" dirty="0"/>
              <a:t>and </a:t>
            </a:r>
            <a:r>
              <a:rPr lang="en-GB" b="1" dirty="0"/>
              <a:t>‘My Response</a:t>
            </a:r>
            <a:r>
              <a:rPr lang="en-GB" dirty="0"/>
              <a:t>’.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9B533-A717-42CC-9860-22D1C4B692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62C57-F68F-4167-9CC7-0D93D0D78B03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52F044-78CB-446B-8324-D3C81303E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280" y="2536826"/>
            <a:ext cx="92868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200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HMPPS Colours">
      <a:dk1>
        <a:sysClr val="windowText" lastClr="000000"/>
      </a:dk1>
      <a:lt1>
        <a:sysClr val="window" lastClr="FFFFFF"/>
      </a:lt1>
      <a:dk2>
        <a:srgbClr val="7F4098"/>
      </a:dk2>
      <a:lt2>
        <a:srgbClr val="E7E6E6"/>
      </a:lt2>
      <a:accent1>
        <a:srgbClr val="7F4098"/>
      </a:accent1>
      <a:accent2>
        <a:srgbClr val="D0B9DA"/>
      </a:accent2>
      <a:accent3>
        <a:srgbClr val="F3EEF6"/>
      </a:accent3>
      <a:accent4>
        <a:srgbClr val="0096D7"/>
      </a:accent4>
      <a:accent5>
        <a:srgbClr val="A3D9F0"/>
      </a:accent5>
      <a:accent6>
        <a:srgbClr val="E8F5FB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329162D-B8E6-4C67-889A-11B61790BDAE}" vid="{4B8DA0D7-C7EE-4848-9B10-395542E678B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02A0FED682D49A3BFFDBBA5E7D1B2" ma:contentTypeVersion="12" ma:contentTypeDescription="Create a new document." ma:contentTypeScope="" ma:versionID="813dff182a0ee8ca8ffc068840527fcc">
  <xsd:schema xmlns:xsd="http://www.w3.org/2001/XMLSchema" xmlns:xs="http://www.w3.org/2001/XMLSchema" xmlns:p="http://schemas.microsoft.com/office/2006/metadata/properties" xmlns:ns3="7a2b83a0-185e-4b50-b54a-bd1463a1cf15" xmlns:ns4="4b7178d3-aeb1-4bab-a12f-5ffc97bf372d" targetNamespace="http://schemas.microsoft.com/office/2006/metadata/properties" ma:root="true" ma:fieldsID="6637ae58323e9df6ccedfe357d76d8d1" ns3:_="" ns4:_="">
    <xsd:import namespace="7a2b83a0-185e-4b50-b54a-bd1463a1cf15"/>
    <xsd:import namespace="4b7178d3-aeb1-4bab-a12f-5ffc97bf37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b83a0-185e-4b50-b54a-bd1463a1cf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178d3-aeb1-4bab-a12f-5ffc97bf372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12A5FF-847E-4975-8D40-CB18574F3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0E9E7E-6561-4AB8-833D-97B7AF576AE8}">
  <ds:schemaRefs>
    <ds:schemaRef ds:uri="7a2b83a0-185e-4b50-b54a-bd1463a1cf1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b7178d3-aeb1-4bab-a12f-5ffc97bf372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484EA4-4D86-40E1-9327-3BBD7F788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b83a0-185e-4b50-b54a-bd1463a1cf15"/>
    <ds:schemaRef ds:uri="4b7178d3-aeb1-4bab-a12f-5ffc97bf37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3876</TotalTime>
  <Words>284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1_Office Theme</vt:lpstr>
      <vt:lpstr>How to access Probation Dynamic Framework (DF) Market Warming material on Jaggaer (formerly Bravo)</vt:lpstr>
      <vt:lpstr>Creating an account</vt:lpstr>
      <vt:lpstr>How to Access DF Market Warming materials</vt:lpstr>
      <vt:lpstr>How to Access DF Market Warming materials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Probation Dynamic Framework (DF) Market Engagement material on Jaggaer (formerly Bravo)</dc:title>
  <dc:creator>Broadley, Miranda</dc:creator>
  <cp:lastModifiedBy>Cawthorne, James</cp:lastModifiedBy>
  <cp:revision>5</cp:revision>
  <dcterms:created xsi:type="dcterms:W3CDTF">2020-04-30T08:50:46Z</dcterms:created>
  <dcterms:modified xsi:type="dcterms:W3CDTF">2020-06-18T15:53:15Z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0x01010038B02A0FED682D49A3BFFDBBA5E7D1B2</vt:lpwstr>
  </property>
</Properties>
</file>